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5" r:id="rId7"/>
    <p:sldId id="263" r:id="rId8"/>
    <p:sldId id="261" r:id="rId9"/>
    <p:sldId id="264" r:id="rId10"/>
    <p:sldId id="266" r:id="rId11"/>
    <p:sldId id="267" r:id="rId12"/>
    <p:sldId id="268" r:id="rId13"/>
    <p:sldId id="269" r:id="rId14"/>
    <p:sldId id="278" r:id="rId15"/>
    <p:sldId id="272" r:id="rId16"/>
    <p:sldId id="279" r:id="rId17"/>
    <p:sldId id="273" r:id="rId18"/>
    <p:sldId id="274" r:id="rId19"/>
    <p:sldId id="275" r:id="rId20"/>
    <p:sldId id="276" r:id="rId21"/>
    <p:sldId id="277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St-Amand" initials="DS" lastIdx="1" clrIdx="0">
    <p:extLst>
      <p:ext uri="{19B8F6BF-5375-455C-9EA6-DF929625EA0E}">
        <p15:presenceInfo xmlns:p15="http://schemas.microsoft.com/office/powerpoint/2012/main" userId="S::david.st-amand@mail.mcgill.ca::830d4aea-3b36-4f27-bbc2-e0642298996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0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76" y="7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2-11T21:44:00.731" idx="1">
    <p:pos x="10" y="10"/>
    <p:text>K &gt; N does this mean there's more interneurons than neurons?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1288-947D-527B-12AD-3592A3B42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CD128-791B-8A1D-5EF0-EA29093F1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272CC-F328-6301-3632-FC5975912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EDDB-BCA7-42D9-A160-BF5B0AF22477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43297-D3E0-AFEF-866F-1FC372A9F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8E131-AB43-9DF6-82FB-E13ADF45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8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686-CE17-FC22-1648-F399669C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E62C4-DC4B-B6ED-4DA4-B9A380A780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4BA9B-F020-6C15-5C5E-64EA8D58F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EDDB-BCA7-42D9-A160-BF5B0AF22477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5B00B-9C74-5CF8-0DB7-0F29C71E3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141EB-DF9E-1082-E465-525D801E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70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3CC7C6-2645-53FF-D8DF-974C2F42C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6F5FE-FE71-9BA5-8EB7-773330B30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E4C11-EF4D-5FA1-F55B-D3E3616F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EDDB-BCA7-42D9-A160-BF5B0AF22477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3C559-B672-9063-8A96-108B0D6FD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623B5-A0C4-7A58-D814-3FB07CEA1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54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646E9-8A0D-0355-286D-D41AB77BB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D483A-153C-AC8D-A2FD-853177F98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46A8B-2BD7-E4ED-3009-A8351C00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EDDB-BCA7-42D9-A160-BF5B0AF22477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2D79B-E661-2CC8-D945-741FB3D42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93112-AAC2-ACC1-45D8-6AD92D22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80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1805C-79EA-681E-E4B4-FA68B1D34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44371-5A46-EF74-4E73-C2563FD84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7FF4E-1D44-A197-EB1F-96D91C9C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EDDB-BCA7-42D9-A160-BF5B0AF22477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B081E-C562-CB56-D887-B4ED65285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CAE8D-4964-AB43-52BC-A053A532D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4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9165-082C-86F7-96B9-2AA5D5D3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AA7BE-0609-B29E-C2D8-470D7154F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79850-A75D-65B4-432D-7BD5FA40C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10491-D531-A1E6-D1EB-F1B9A0653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EDDB-BCA7-42D9-A160-BF5B0AF22477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B8788-7CC3-23CB-11EE-BE46A46F0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5F5B29-0A41-9710-EF14-0D6EDF96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48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AFEB6-01D6-3722-1AD5-F86DFB877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5759A-E7C4-D107-06CA-CE9F2FB01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D9833-7F79-F1D0-42DD-7773A7AA8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D04005-599D-9E67-D84B-63FE54A2B1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1C8C-6515-F065-3D44-31F610676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70DC5C-A5D5-706C-F9F2-EA4BD381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EDDB-BCA7-42D9-A160-BF5B0AF22477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DDA783-5D72-00BE-2084-39D7581BD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F2134B-8C91-2974-66F5-C3E42CC33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22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4EA3C-11CF-B05A-0076-76FD511DB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FFA16-B990-4FA9-D6DB-87DF674C7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EDDB-BCA7-42D9-A160-BF5B0AF22477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2505E-48A7-1E07-D88D-9D199D0C2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E33EB-7103-1E48-8D42-76ED1E269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7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4C1849-F46C-E57E-73FF-CAA41E59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EDDB-BCA7-42D9-A160-BF5B0AF22477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34DCDC-0C52-282C-C8C3-AB803BB5B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15CE3-EF96-AF7B-E80B-25CA93667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5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20068-6271-3E48-CCD0-3335A77E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C6C46-3AE8-8CBA-F17A-6E56F3AF6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EF42E-A59B-EF9C-5195-2F8533940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4AA0D-3A36-4186-EBB3-0BDDD111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EDDB-BCA7-42D9-A160-BF5B0AF22477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BC69B-E4FB-E288-2C2D-9DF9F8A71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D2568-7239-F397-B332-450246B9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51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3B0DD-6C11-FC83-DB70-7B1E4FC2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79446-563C-E415-9EDE-28A8916912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3D372-FC00-B59F-0CF0-141C17A75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C4249-41AE-6AC4-9945-45552C296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EDDB-BCA7-42D9-A160-BF5B0AF22477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A6811-E9EF-4394-A2E9-11E37A37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5CB32-CDAB-EF67-6AF2-E12AB9C3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50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81C605-013B-BFD0-8040-1EBEA5DB3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DEE0A-F830-D773-6913-DAA8F2AE0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CAEC0-FFA7-F32E-0AD7-F9CA16E977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2EDDB-BCA7-42D9-A160-BF5B0AF22477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AB6A2-72BB-2486-63D0-79FF6F455C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40B29-AD23-6144-76BD-B6A95DB70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55A4D-96F6-46D8-911C-5B8D18F5F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4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6E39-4B52-30A5-AABC-FCAD6A9D36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Adaptive Whitening in Neural Populations with Gain-modulating Interneurons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1709F9-C322-8B9E-3C80-DF117485A2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Lyndon R. Duong, David </a:t>
            </a:r>
            <a:r>
              <a:rPr lang="en-US" dirty="0" err="1"/>
              <a:t>Lipshutz</a:t>
            </a:r>
            <a:r>
              <a:rPr lang="en-US" dirty="0"/>
              <a:t>, David J. </a:t>
            </a:r>
            <a:r>
              <a:rPr lang="en-US" dirty="0" err="1"/>
              <a:t>Heeger</a:t>
            </a:r>
            <a:r>
              <a:rPr lang="en-US" dirty="0"/>
              <a:t>, Dmitri B. </a:t>
            </a:r>
            <a:r>
              <a:rPr lang="en-US" dirty="0" err="1"/>
              <a:t>Chklovskii</a:t>
            </a:r>
            <a:r>
              <a:rPr lang="en-US" dirty="0"/>
              <a:t>, </a:t>
            </a:r>
            <a:r>
              <a:rPr lang="en-US" dirty="0" err="1"/>
              <a:t>Eero</a:t>
            </a:r>
            <a:r>
              <a:rPr lang="en-US" dirty="0"/>
              <a:t> P. </a:t>
            </a:r>
            <a:r>
              <a:rPr lang="en-US" dirty="0" err="1"/>
              <a:t>Simoncelli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32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6DA41-4BC5-02E3-46AC-DE494F59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an online RNN: What about the time dynamics of y?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5FCB-B8DA-B38C-2FAD-9CBDD1FBE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‘Fast’ neuron dynamics vs ‘Slow’ gain updates</a:t>
            </a:r>
          </a:p>
          <a:p>
            <a:pPr marL="0" indent="0">
              <a:buNone/>
            </a:pPr>
            <a:r>
              <a:rPr lang="en-US" dirty="0"/>
              <a:t>Assumption: y reaches equilibrium before the gain vector </a:t>
            </a:r>
            <a:r>
              <a:rPr lang="en-US" b="1" dirty="0"/>
              <a:t>g</a:t>
            </a:r>
            <a:r>
              <a:rPr lang="en-US" dirty="0"/>
              <a:t> is adjusted.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Step 1: Find the equilibrium of y for set g </a:t>
            </a:r>
          </a:p>
          <a:p>
            <a:pPr marL="0" indent="0">
              <a:buNone/>
            </a:pPr>
            <a:r>
              <a:rPr lang="en-US" dirty="0"/>
              <a:t>Step 2: Perform gradient descent upon g to optimize previous function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A6D37F-0726-F0AD-A3D8-6B96588E3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588" y="4810805"/>
            <a:ext cx="5506955" cy="12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6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4114-37E9-4E35-A79A-C5F4407A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of fast neural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2CFEB-CBDE-769E-4740-BA076BD45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17" y="3351439"/>
            <a:ext cx="10515600" cy="6036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Equilibrium is reached when: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A15DC-D629-FBDC-4D16-79FD42DFB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229" y="1926771"/>
            <a:ext cx="5402717" cy="1308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543816-0CCD-03E5-8358-342C743B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40" y="3880077"/>
            <a:ext cx="5305425" cy="1971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11D9CD-38BC-F6C7-8536-3053C1F20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500" y="3584802"/>
            <a:ext cx="1914525" cy="590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3276DA-7116-534A-A2E4-0BCF1B95AD86}"/>
              </a:ext>
            </a:extLst>
          </p:cNvPr>
          <p:cNvSpPr txBox="1"/>
          <p:nvPr/>
        </p:nvSpPr>
        <p:spPr>
          <a:xfrm>
            <a:off x="8641897" y="2835530"/>
            <a:ext cx="3616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inputs to the inhibitory interneurons are: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A6FC23-19A2-6D8C-0E76-B31F72A42A79}"/>
              </a:ext>
            </a:extLst>
          </p:cNvPr>
          <p:cNvSpPr txBox="1"/>
          <p:nvPr/>
        </p:nvSpPr>
        <p:spPr>
          <a:xfrm>
            <a:off x="8833693" y="4534109"/>
            <a:ext cx="2232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converges to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55BF40-014B-7372-7C84-F0759DE1A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257" y="4586217"/>
            <a:ext cx="310243" cy="2651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57699F-A1C1-1D3F-A4BB-30FF1BCAB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626" y="4493237"/>
            <a:ext cx="686713" cy="4510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742020-607C-6C8B-6F16-1766344BFFED}"/>
              </a:ext>
            </a:extLst>
          </p:cNvPr>
          <p:cNvSpPr txBox="1"/>
          <p:nvPr/>
        </p:nvSpPr>
        <p:spPr>
          <a:xfrm>
            <a:off x="9148019" y="2248732"/>
            <a:ext cx="2012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Notes</a:t>
            </a:r>
            <a:r>
              <a:rPr lang="en-US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44243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5625-65DF-CDB0-50E5-3C5FC9C5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 gain dynamics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0C3CEC-A51A-CDAB-1A96-BA58F3011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304" y="4259829"/>
            <a:ext cx="3562350" cy="4381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871977-61C6-6313-71FD-1EE07385A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935" y="2015217"/>
            <a:ext cx="4767945" cy="1589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D9749E-9EBD-62DA-EBDF-B8BB0C9F4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69" y="4874305"/>
            <a:ext cx="32099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65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98E72-4B4C-4E05-7917-CC4D7FACF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289D4-E6CE-7849-F2EB-0E27538A5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C27A0-1EA9-B2EA-3CC5-C0E79D79A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133" y="1555977"/>
            <a:ext cx="81153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87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56B3-5829-9D88-AF3F-4177809C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441E6-E48E-27FC-21DD-9CF333F28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F3EA7-C7D6-E54D-0809-55F988589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883"/>
            <a:ext cx="12192000" cy="389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29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31CB-C684-A166-FEC7-BBB05406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373"/>
            <a:ext cx="10515600" cy="1325563"/>
          </a:xfrm>
        </p:spPr>
        <p:txBody>
          <a:bodyPr/>
          <a:lstStyle/>
          <a:p>
            <a:r>
              <a:rPr lang="en-US" dirty="0"/>
              <a:t>Z converges to 1 and error goes to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4ED22-3F32-D1B9-D454-36F7841C6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39903-D05B-55CB-137E-A87E0243F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604" y="1325563"/>
            <a:ext cx="7947546" cy="553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55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68D63-0429-E610-3F48-E0B1B2BB4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rate depends on 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A7071-E69E-8ABB-0B4D-4BFBC033B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Experienced with 3 “types” of </a:t>
            </a:r>
            <a:r>
              <a:rPr lang="en-US" dirty="0" err="1"/>
              <a:t>W</a:t>
            </a:r>
            <a:r>
              <a:rPr lang="en-US" baseline="-25000" dirty="0" err="1"/>
              <a:t>NxK</a:t>
            </a:r>
            <a:r>
              <a:rPr lang="en-US" dirty="0"/>
              <a:t>:</a:t>
            </a:r>
          </a:p>
          <a:p>
            <a:pPr marL="514350" indent="-514350">
              <a:buAutoNum type="arabicPeriod"/>
            </a:pPr>
            <a:r>
              <a:rPr lang="en-US" b="1" dirty="0"/>
              <a:t>Random</a:t>
            </a:r>
            <a:r>
              <a:rPr lang="en-US" dirty="0"/>
              <a:t>: </a:t>
            </a:r>
            <a:r>
              <a:rPr lang="en-US" dirty="0" err="1"/>
              <a:t>i.i.d.</a:t>
            </a:r>
            <a:r>
              <a:rPr lang="en-US" dirty="0"/>
              <a:t> Gaussian entries</a:t>
            </a:r>
          </a:p>
          <a:p>
            <a:pPr marL="514350" indent="-514350">
              <a:buAutoNum type="arabicPeriod"/>
            </a:pPr>
            <a:r>
              <a:rPr lang="en-US" b="1" dirty="0"/>
              <a:t>Optimized</a:t>
            </a:r>
            <a:r>
              <a:rPr lang="en-US" dirty="0"/>
              <a:t>: Random, but columns are optimized to have minimum mutual coherence (absolute cross-correlation between columns) and cover the </a:t>
            </a:r>
            <a:r>
              <a:rPr lang="en-US"/>
              <a:t>ambient space 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b="1" dirty="0"/>
              <a:t>Spectral</a:t>
            </a:r>
            <a:r>
              <a:rPr lang="en-US" dirty="0"/>
              <a:t>: First N columns are eigenvectors of the data and rest are zeros. 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839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441D-D663-4A82-6351-6DC31F989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Convergence rate depends on 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F629-079D-E42C-8EF3-2988CBF26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DC35A-32E8-33DB-D2CE-27652BAFC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2598"/>
            <a:ext cx="11049000" cy="572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29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21613-7B89-338F-9BFD-4578B35C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CE419-195E-499B-6FCB-5FF6D7BBD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8874B-17EF-F7AA-6CD4-BF1719A9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899" y="0"/>
            <a:ext cx="9152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45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29E1-5326-39E4-AD7C-9285C5A3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E57E4-2C62-DD13-EEC9-9068A2E70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2FE10-70E5-9B86-2393-A6B2C196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29" y="0"/>
            <a:ext cx="7212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58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58469-5303-C645-E0DD-DE368840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whitening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1DDA75-C69E-73F4-5AA4-FB12C4E3B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3273" y="1440430"/>
            <a:ext cx="3228975" cy="7048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25C60-5C69-9C9A-8311-328A8B0E4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27225"/>
            <a:ext cx="9296132" cy="33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79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C0D78-6346-DCF2-60CC-EF5A838C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A43EF-EF94-E87F-55EF-17980F0AF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87535-8786-1B74-0B64-92F539ED1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41" y="0"/>
            <a:ext cx="9716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3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1B5A8-A045-EF9E-7383-655209771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04DF7-DCDF-83FE-5C40-D6A79604D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5F517-45A1-3CC9-6626-91CF39EF5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71" y="0"/>
            <a:ext cx="7083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6394F-D307-B989-6FB3-6FF3A99F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limitations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A98F0-B7E9-EB63-6CBE-082D02325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472" y="1432433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There are more interneurons than input neurons in their model, which is biologically unrealistic. </a:t>
            </a:r>
          </a:p>
          <a:p>
            <a:pPr marL="514350" indent="-514350">
              <a:buAutoNum type="arabicPeriod"/>
            </a:pPr>
            <a:r>
              <a:rPr lang="en-US" dirty="0"/>
              <a:t>Matrix W is random: There’s probably a smarter way to do this. </a:t>
            </a:r>
          </a:p>
          <a:p>
            <a:pPr marL="514350" indent="-514350">
              <a:buAutoNum type="arabicPeriod"/>
            </a:pPr>
            <a:r>
              <a:rPr lang="en-US" dirty="0"/>
              <a:t>Assumption of “instant” neural dynamics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Strengths:</a:t>
            </a:r>
          </a:p>
          <a:p>
            <a:pPr marL="514350" indent="-514350">
              <a:buAutoNum type="arabicPeriod"/>
            </a:pPr>
            <a:r>
              <a:rPr lang="en-US" dirty="0"/>
              <a:t>Intuitive way to unify inhibition, gain control and statistical whitening under one framework</a:t>
            </a:r>
          </a:p>
          <a:p>
            <a:pPr marL="514350" indent="-514350">
              <a:buAutoNum type="arabicPeriod"/>
            </a:pPr>
            <a:r>
              <a:rPr lang="en-US" dirty="0"/>
              <a:t>Gain control happens without actually changing the input-output curve of the neuron, which is biologically realistic</a:t>
            </a:r>
          </a:p>
        </p:txBody>
      </p:sp>
    </p:spTree>
    <p:extLst>
      <p:ext uri="{BB962C8B-B14F-4D97-AF65-F5344CB8AC3E}">
        <p14:creationId xmlns:p14="http://schemas.microsoft.com/office/powerpoint/2010/main" val="602750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3B8C-8EA5-0537-E5D6-58D29CE50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81" y="128361"/>
            <a:ext cx="11632747" cy="1325563"/>
          </a:xfrm>
        </p:spPr>
        <p:txBody>
          <a:bodyPr/>
          <a:lstStyle/>
          <a:p>
            <a:r>
              <a:rPr lang="en-US" dirty="0"/>
              <a:t>The early visual system does statistical whitening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598A8-2A0F-CF71-169E-74C890F98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0F2E6-9189-26EA-989E-FE25D3CFC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814" y="1614714"/>
            <a:ext cx="5650379" cy="487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99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7A4A0-11D6-11B4-2A32-BC4997A7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Zero-phase component analysis (ZCA)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790B8-3B2D-0EE9-2C12-559EE60D5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802" y="1605189"/>
            <a:ext cx="11053083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Assuming y = WX, there are multiple ways to solve W so that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Zero-phase component analysis can satisfy this constraint with a unique solution. Minimize the following objective: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 solution to this problem is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However, for ZCA to be biologically realistic, we need a way to do ZCA </a:t>
            </a:r>
            <a:r>
              <a:rPr lang="en-US" sz="2000" b="1" i="1" dirty="0"/>
              <a:t>online with a constantly changing </a:t>
            </a:r>
            <a:r>
              <a:rPr lang="en-US" sz="2000" b="1" i="1" dirty="0" err="1"/>
              <a:t>C</a:t>
            </a:r>
            <a:r>
              <a:rPr lang="en-US" sz="2000" b="1" i="1" baseline="-25000" dirty="0" err="1"/>
              <a:t>xx</a:t>
            </a: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011B3-F34F-9870-5610-98706999F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748" y="2930752"/>
            <a:ext cx="6616870" cy="948418"/>
          </a:xfrm>
          <a:prstGeom prst="rect">
            <a:avLst/>
          </a:prstGeo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C9F08A89-CB9E-CD83-0EC6-EA1CA8D50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123" y="1534230"/>
            <a:ext cx="2621092" cy="572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F47E99-32C2-59CC-DDD4-561530588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555" y="4673372"/>
            <a:ext cx="21717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08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881E-B0F8-D113-7404-0FF5F2518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control performs adaptive whitening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EE776-0B32-4972-72BD-D392E62CE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4360" y="4087132"/>
            <a:ext cx="3217817" cy="56879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Taken from </a:t>
            </a:r>
            <a:r>
              <a:rPr lang="en-US" dirty="0" err="1"/>
              <a:t>Ohzawa</a:t>
            </a:r>
            <a:r>
              <a:rPr lang="en-US" dirty="0"/>
              <a:t>, </a:t>
            </a:r>
            <a:r>
              <a:rPr lang="en-US" dirty="0" err="1"/>
              <a:t>Sclar</a:t>
            </a:r>
            <a:r>
              <a:rPr lang="en-US" dirty="0"/>
              <a:t> &amp; Freeman (1982)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EE28C7-68B4-6806-73BD-AFFBB5E01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403" y="1968500"/>
            <a:ext cx="4056970" cy="3904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8937E1-68B7-8CC5-92B8-16F35BAC6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372" y="3157496"/>
            <a:ext cx="371475" cy="129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0CA97-CECB-C47F-BFB8-05096DCEA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037" y="5815262"/>
            <a:ext cx="14573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01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8F1B-BE1C-30FD-D425-C34D496C0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71" y="140607"/>
            <a:ext cx="10515600" cy="1325563"/>
          </a:xfrm>
        </p:spPr>
        <p:txBody>
          <a:bodyPr/>
          <a:lstStyle/>
          <a:p>
            <a:r>
              <a:rPr lang="en-US" dirty="0"/>
              <a:t>RNN with gain-control interneurons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07908-137B-0329-04C3-BAFCCBCAF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91DFF1-550F-2660-F8F5-7801C7FFE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3084"/>
            <a:ext cx="12192000" cy="39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41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C267-0406-C006-B382-8078A06D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Decomposition of </a:t>
            </a:r>
            <a:r>
              <a:rPr lang="en-US" dirty="0" err="1"/>
              <a:t>C</a:t>
            </a:r>
            <a:r>
              <a:rPr lang="en-US" baseline="-25000" dirty="0" err="1"/>
              <a:t>xx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B70E0-EC6F-7802-5813-44A8BE2A9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31960"/>
            <a:ext cx="10515600" cy="26443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Where:</a:t>
            </a:r>
          </a:p>
          <a:p>
            <a:pPr marL="0" indent="0">
              <a:buNone/>
            </a:pPr>
            <a:r>
              <a:rPr lang="en-US" dirty="0"/>
              <a:t>W = Fixed overcomplete matrix of synaptic weights</a:t>
            </a:r>
          </a:p>
          <a:p>
            <a:pPr marL="0" indent="0">
              <a:buNone/>
            </a:pPr>
            <a:r>
              <a:rPr lang="en-US" dirty="0"/>
              <a:t>g = vector of gains that adaptively adjust to whitening matrix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8D9E8-7355-76F4-B014-327B9C150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297" y="2069648"/>
            <a:ext cx="7298864" cy="91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87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523CC-1604-E022-57EB-751085B9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ZCA optimization  function Step 1: </a:t>
            </a:r>
            <a:br>
              <a:rPr lang="en-US" dirty="0"/>
            </a:br>
            <a:r>
              <a:rPr lang="en-US" dirty="0"/>
              <a:t>Replace the covariance constraint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C2AB2-E864-27DD-1242-9F6B02E3D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32" y="1986874"/>
            <a:ext cx="6158934" cy="3284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74FA01-E37A-9D86-4B95-169C8E43F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78" y="5744936"/>
            <a:ext cx="4228420" cy="62538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9415229-3839-2E92-DFE8-09E0379FED45}"/>
              </a:ext>
            </a:extLst>
          </p:cNvPr>
          <p:cNvSpPr/>
          <p:nvPr/>
        </p:nvSpPr>
        <p:spPr>
          <a:xfrm>
            <a:off x="5066620" y="5846309"/>
            <a:ext cx="1685925" cy="3306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1777E7-B624-4C3B-321B-9EDE813F1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852" y="3473233"/>
            <a:ext cx="1081768" cy="312048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F2FF347-E200-4922-C2A9-9C27F4A08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581" y="1944007"/>
            <a:ext cx="3682475" cy="24954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N = dimension of x </a:t>
            </a:r>
          </a:p>
          <a:p>
            <a:pPr marL="0" indent="0">
              <a:buNone/>
            </a:pPr>
            <a:r>
              <a:rPr lang="en-US" dirty="0"/>
              <a:t>    = dimension of 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 = number of interneurons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2E92777-C7C0-42F8-0CA5-9FAD13220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436" y="5685972"/>
            <a:ext cx="4329472" cy="52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36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100AC-F4EB-4D2C-9445-057402A1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Define an optimization function with Lagrange multipliers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86DBC-784E-042C-D090-8025248AD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7304" y="3973967"/>
            <a:ext cx="7947934" cy="278878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Lagrange multipliers that enforce the constraint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7BA3E2-9A4A-0A2F-1BD6-2A8D6757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729" y="4532540"/>
            <a:ext cx="2314575" cy="428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BD2E3E-F167-57FF-E9CC-94B832263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721" y="4908195"/>
            <a:ext cx="3705905" cy="405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0B044A-1867-D4A0-2FD0-7E98EA3AF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028" y="2518698"/>
            <a:ext cx="839993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9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437</Words>
  <Application>Microsoft Office PowerPoint</Application>
  <PresentationFormat>Widescreen</PresentationFormat>
  <Paragraphs>61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Adaptive Whitening in Neural Populations with Gain-modulating Interneurons</vt:lpstr>
      <vt:lpstr>Statistical whitening</vt:lpstr>
      <vt:lpstr>The early visual system does statistical whitening</vt:lpstr>
      <vt:lpstr>Zero-phase component analysis (ZCA)</vt:lpstr>
      <vt:lpstr>Gain control performs adaptive whitening</vt:lpstr>
      <vt:lpstr>RNN with gain-control interneurons</vt:lpstr>
      <vt:lpstr>Decomposition of Cxx</vt:lpstr>
      <vt:lpstr>Online ZCA optimization  function Step 1:  Replace the covariance constraint</vt:lpstr>
      <vt:lpstr>Step 2: Define an optimization function with Lagrange multipliers</vt:lpstr>
      <vt:lpstr>This is an online RNN: What about the time dynamics of y?  </vt:lpstr>
      <vt:lpstr>Equilibrium of fast neural dynamics</vt:lpstr>
      <vt:lpstr>Slow gain dynamics</vt:lpstr>
      <vt:lpstr>Algorithm in a nutshell</vt:lpstr>
      <vt:lpstr>Recap of the model</vt:lpstr>
      <vt:lpstr>Z converges to 1 and error goes to 0</vt:lpstr>
      <vt:lpstr>Convergence rate depends on W</vt:lpstr>
      <vt:lpstr>Convergence rate depends on W</vt:lpstr>
      <vt:lpstr>PowerPoint Presentation</vt:lpstr>
      <vt:lpstr>PowerPoint Presentation</vt:lpstr>
      <vt:lpstr>PowerPoint Presentation</vt:lpstr>
      <vt:lpstr>PowerPoint Presentation</vt:lpstr>
      <vt:lpstr>Biological limitations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Whitening in Neural Populations with Gain-modulating Interneurons</dc:title>
  <dc:creator>David St-Amand</dc:creator>
  <cp:lastModifiedBy>David St-Amand</cp:lastModifiedBy>
  <cp:revision>56</cp:revision>
  <dcterms:created xsi:type="dcterms:W3CDTF">2024-02-11T22:30:06Z</dcterms:created>
  <dcterms:modified xsi:type="dcterms:W3CDTF">2024-02-12T04:08:13Z</dcterms:modified>
</cp:coreProperties>
</file>